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301" r:id="rId20"/>
    <p:sldId id="274" r:id="rId21"/>
    <p:sldId id="302" r:id="rId22"/>
    <p:sldId id="275" r:id="rId23"/>
    <p:sldId id="276" r:id="rId24"/>
    <p:sldId id="279" r:id="rId25"/>
    <p:sldId id="280" r:id="rId26"/>
    <p:sldId id="281" r:id="rId27"/>
    <p:sldId id="282" r:id="rId28"/>
    <p:sldId id="300" r:id="rId29"/>
    <p:sldId id="283" r:id="rId30"/>
    <p:sldId id="305" r:id="rId31"/>
    <p:sldId id="284" r:id="rId32"/>
    <p:sldId id="304" r:id="rId33"/>
    <p:sldId id="285" r:id="rId34"/>
    <p:sldId id="286" r:id="rId35"/>
    <p:sldId id="291" r:id="rId36"/>
    <p:sldId id="287" r:id="rId37"/>
    <p:sldId id="303" r:id="rId38"/>
    <p:sldId id="288" r:id="rId39"/>
    <p:sldId id="292" r:id="rId40"/>
    <p:sldId id="289" r:id="rId41"/>
    <p:sldId id="293" r:id="rId42"/>
    <p:sldId id="290" r:id="rId43"/>
    <p:sldId id="294" r:id="rId44"/>
    <p:sldId id="295" r:id="rId45"/>
    <p:sldId id="296" r:id="rId46"/>
    <p:sldId id="299" r:id="rId47"/>
    <p:sldId id="297" r:id="rId48"/>
    <p:sldId id="298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536174"/>
            <a:ext cx="9144000" cy="378565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i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ТЕМА: </a:t>
            </a:r>
            <a:r>
              <a:rPr lang="ru-RU" sz="3200" b="1" i="1" cap="al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Диагностика </a:t>
            </a:r>
          </a:p>
          <a:p>
            <a:pPr algn="ctr">
              <a:lnSpc>
                <a:spcPct val="150000"/>
              </a:lnSpc>
            </a:pPr>
            <a:r>
              <a:rPr lang="ru-RU" sz="3200" b="1" i="1" cap="al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</a:p>
          <a:p>
            <a:pPr algn="ctr">
              <a:lnSpc>
                <a:spcPct val="150000"/>
              </a:lnSpc>
            </a:pPr>
            <a:r>
              <a:rPr lang="ru-RU" sz="3200" b="1" i="1" cap="al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мероприятия </a:t>
            </a:r>
            <a:r>
              <a:rPr lang="ru-RU" sz="3200" b="1" i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3200" b="1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ЭМФИЗЕМАТОЗН</a:t>
            </a:r>
            <a:r>
              <a:rPr lang="ru-RU" sz="3200" b="1" i="1" cap="all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ом</a:t>
            </a:r>
            <a:r>
              <a:rPr lang="ru-RU" sz="3200" b="1" i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3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КАРБУНКУЛЕ</a:t>
            </a:r>
            <a:r>
              <a:rPr lang="ru-RU" sz="32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ru-RU" sz="32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3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3200" b="1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ЭМКАРе</a:t>
            </a:r>
            <a:r>
              <a:rPr lang="ru-RU" sz="3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ru-RU" sz="32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3407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Патогенез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Проникая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кровь, возбудитель разносится по организму и оседает в частях тела, богатых мышцами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Болезнь возникает в результате прорастания спор в мышечной ткани после их попадания туда из печени или кишечника.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богатой гликогеном мышечной массе, особенно у упитанных животных, создаются благоприятные условия для прорастания спор и образования токсина.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месте локализации возбудителя развивается воспаление.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7017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Микробы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вызывают разрушение кровеносных сосудов и распад тканей с появлением кровянистого экссудата и пузырьков газа, образующегося в результате жизнедеятельности возбудителя. </a:t>
            </a: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Впоследствии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формируется быстро увеличивающаяся,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крепитирующая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припухлость — карбункул.</a:t>
            </a:r>
          </a:p>
        </p:txBody>
      </p:sp>
    </p:spTree>
    <p:extLst>
      <p:ext uri="{BB962C8B-B14F-4D97-AF65-F5344CB8AC3E}">
        <p14:creationId xmlns:p14="http://schemas.microsoft.com/office/powerpoint/2010/main" xmlns="" val="2645880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этом повышается температура тела, ослабляется сердечная деятельность, нарушаются физиологические функции внутренних органов, особенно печени.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Продукты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распада и токсины приводят к общей интоксикации организма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нарушению деятельности сердца и дыхания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быстрой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гибели животного.</a:t>
            </a:r>
          </a:p>
        </p:txBody>
      </p:sp>
    </p:spTree>
    <p:extLst>
      <p:ext uri="{BB962C8B-B14F-4D97-AF65-F5344CB8AC3E}">
        <p14:creationId xmlns:p14="http://schemas.microsoft.com/office/powerpoint/2010/main" xmlns="" val="1126045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Течение и клиническое проявление. 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Инкубационный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период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...3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суток,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отдельных случаях до 5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суток. 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Болезнь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начинается внезапно и протекает остро, почти всегда заканчивается гибелью животного.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остром течении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температура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41...42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°С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47146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наблюдается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хромота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отдельных частях тела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круп, поясница, шея, грудь, нижнечелюстная область),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иногда в ротовой полости или глотке появляются быстро увеличивающиеся ограниченные горячие болезненные отеки (карбункулы).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Вскоре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они становятся холодными, безболезненными, теряют отечность. </a:t>
            </a:r>
          </a:p>
        </p:txBody>
      </p:sp>
    </p:spTree>
    <p:extLst>
      <p:ext uri="{BB962C8B-B14F-4D97-AF65-F5344CB8AC3E}">
        <p14:creationId xmlns:p14="http://schemas.microsoft.com/office/powerpoint/2010/main" xmlns="" val="2943757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пальпации припухлостей слышится своеобразный хруст (крепитация),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перкуссии — выраженный тимпанический звук,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разрезе карбункулов из них вытекает грязно-бурая пенистая жидкость с запахом прогорклого масла.</a:t>
            </a:r>
          </a:p>
        </p:txBody>
      </p:sp>
    </p:spTree>
    <p:extLst>
      <p:ext uri="{BB962C8B-B14F-4D97-AF65-F5344CB8AC3E}">
        <p14:creationId xmlns:p14="http://schemas.microsoft.com/office/powerpoint/2010/main" xmlns="" val="804949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Общее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угнетение, отказ от корма, отсутствие жвачки, животное с трудом поднимается, держит больную ногу на весу, перестает двигаться.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Болезнь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обычно заканчивается гибелью животного через 12...72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часов. 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9470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59285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Сверхострое течение болезни регистрируют редко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—у молодняка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3-месячного возраста.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Болезнь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проявляется в септической форме, без образования карбункулов.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Животное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гибнет через 6... 12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часов.</a:t>
            </a:r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100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Патологоанатомические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признаки.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Трупы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обычно вздуты, но разлагаются медленно.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носовых отверстий и ротовой полости вытекает пенистая жидкость.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Наблюдается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разлитая отечность в области задних конечностей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скакательного сустава),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промежности,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спины,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паха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2709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" descr="http://www.kgau.ru/distance/vet_03/patanatomia/img/ris169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750" y="620713"/>
            <a:ext cx="7704138" cy="462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2690336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b="1" i="1" dirty="0" smtClean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  <a:t>Поражение </a:t>
            </a:r>
            <a:r>
              <a:rPr lang="ru-RU" altLang="ru-RU" b="1" i="1" dirty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  <a:t>мышцы крупного рогатого скота при эмфизематозном карбункуле </a:t>
            </a:r>
            <a:br>
              <a:rPr lang="ru-RU" altLang="ru-RU" b="1" i="1" dirty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</a:br>
            <a:r>
              <a:rPr lang="ru-RU" altLang="ru-RU" b="1" i="1" dirty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  <a:t>(пораженная мышца более темная, непораженная – светлая).</a:t>
            </a:r>
          </a:p>
        </p:txBody>
      </p:sp>
    </p:spTree>
    <p:extLst>
      <p:ext uri="{BB962C8B-B14F-4D97-AF65-F5344CB8AC3E}">
        <p14:creationId xmlns:p14="http://schemas.microsoft.com/office/powerpoint/2010/main" xmlns="" val="771825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Эмфизематозный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карбункул 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лат. — </a:t>
            </a: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Gangraena</a:t>
            </a: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emphysematosa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шумящий, симптоматический </a:t>
            </a:r>
            <a:r>
              <a:rPr lang="ru-RU" sz="2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карбункул </a:t>
            </a:r>
            <a:r>
              <a:rPr lang="ru-RU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]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— остро протекающая неконтагиозная токсико-инфекционная болезнь крупного рогатого скота, характеризующаяся образованием быстро увеличивающихся </a:t>
            </a:r>
            <a:r>
              <a:rPr lang="ru-RU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крепитирующих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припухлостей в мышцах тела и хромотой .</a:t>
            </a:r>
          </a:p>
        </p:txBody>
      </p:sp>
    </p:spTree>
    <p:extLst>
      <p:ext uri="{BB962C8B-B14F-4D97-AF65-F5344CB8AC3E}">
        <p14:creationId xmlns:p14="http://schemas.microsoft.com/office/powerpoint/2010/main" xmlns="" val="1747025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вскрытии трупа чувствуется запах прогорклого масла.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Подкожная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клетчатка в области пораженных мышц пронизана кровоизлияниями и пузырьками газа, в ней выявляют красный или желтый студенистый инфильтрат. </a:t>
            </a:r>
          </a:p>
        </p:txBody>
      </p:sp>
    </p:spTree>
    <p:extLst>
      <p:ext uri="{BB962C8B-B14F-4D97-AF65-F5344CB8AC3E}">
        <p14:creationId xmlns:p14="http://schemas.microsoft.com/office/powerpoint/2010/main" xmlns="" val="1631982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kgau.ru/distance/vet_03/patanatomia/img/ris17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1458" cy="515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2551837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endParaRPr lang="ru-RU" altLang="ru-RU" b="1" i="1" dirty="0" smtClean="0">
              <a:solidFill>
                <a:srgbClr val="003399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b="1" i="1" dirty="0" smtClean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  <a:t>Поражение </a:t>
            </a:r>
            <a:r>
              <a:rPr lang="ru-RU" altLang="ru-RU" b="1" i="1" dirty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  <a:t>мышцы крупного рогатого скота при эмфизематозном карбункуле (гистологический срез). </a:t>
            </a:r>
            <a:br>
              <a:rPr lang="ru-RU" altLang="ru-RU" b="1" i="1" dirty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</a:br>
            <a:r>
              <a:rPr lang="ru-RU" altLang="ru-RU" b="1" i="1" dirty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  <a:t>а– </a:t>
            </a:r>
            <a:r>
              <a:rPr lang="ru-RU" altLang="ru-RU" b="1" i="1" dirty="0" err="1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  <a:t>некротизированные</a:t>
            </a:r>
            <a:r>
              <a:rPr lang="ru-RU" altLang="ru-RU" b="1" i="1" dirty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  <a:t> мышечные волокна, б– пузырьки газа.</a:t>
            </a:r>
          </a:p>
        </p:txBody>
      </p:sp>
    </p:spTree>
    <p:extLst>
      <p:ext uri="{BB962C8B-B14F-4D97-AF65-F5344CB8AC3E}">
        <p14:creationId xmlns:p14="http://schemas.microsoft.com/office/powerpoint/2010/main" xmlns="" val="30097163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Специфическими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поражениями являются газовые отеки в мышцах.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разрезе мышцы пористые, сухие, темно-красного, почти черного цвета, при надавливании из них выделяется пенисто-кровянистая жидкость с запахом прогорклого масла.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грудной и брюшной полостях скопление мутноватой жидкости темно-красного или коричневого цвета.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Отмечаются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различные поражения паренхиматозных органов.</a:t>
            </a:r>
          </a:p>
        </p:txBody>
      </p:sp>
    </p:spTree>
    <p:extLst>
      <p:ext uri="{BB962C8B-B14F-4D97-AF65-F5344CB8AC3E}">
        <p14:creationId xmlns:p14="http://schemas.microsoft.com/office/powerpoint/2010/main" xmlns="" val="3629197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Диагностика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дифференциальная диагностика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Диагноз на эмфизематозный карбункул устанавливают на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основании: 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эпизоотологических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данных,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симптомокомплекса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болезни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учетом патологоанатомических изменений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результатов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лабораторных исследований (микроскопии мазков-отпечатков,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бактериологического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исследования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биопробы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 морских свинках).</a:t>
            </a:r>
          </a:p>
        </p:txBody>
      </p:sp>
    </p:spTree>
    <p:extLst>
      <p:ext uri="{BB962C8B-B14F-4D97-AF65-F5344CB8AC3E}">
        <p14:creationId xmlns:p14="http://schemas.microsoft.com/office/powerpoint/2010/main" xmlns="" val="17454531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Трупы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 избежание распространения возбудителя болезни вскрывать не рекомендуется.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Поэтому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кусочки мышц отбирают без полного вскрытия трупа.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Если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труп случайно вскрыт, берут кусочки паренхиматозных органов, подкожной клетчатки, отечный экссудат, кровь.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9120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Окончательный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диагноз устанавливают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выделении культуры возбудителя из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патматериала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гибели морской свинки после заражения ее полученной культурой и наличии типичной патологоанатомической картины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положительной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биопробе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характерной патологоанатомической картиной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выделением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культуры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38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05616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дифференциальной диагностике необходимо прежде всего исключать сибирскую язву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злокачественный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отек.</a:t>
            </a:r>
          </a:p>
        </p:txBody>
      </p:sp>
    </p:spTree>
    <p:extLst>
      <p:ext uri="{BB962C8B-B14F-4D97-AF65-F5344CB8AC3E}">
        <p14:creationId xmlns:p14="http://schemas.microsoft.com/office/powerpoint/2010/main" xmlns="" val="2952643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Иммунитет, специфическая профилактика.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После </a:t>
            </a:r>
            <a:r>
              <a:rPr lang="ru-RU" sz="2800" b="1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переболевании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формируется напряженный иммунитет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Животные старше 4 лет невосприимчивы к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эмкару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они приобретают иммунитет вследствие иммунизирующей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субинфекции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Высокой иммунной активностью обладают концентрированная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гидро-окисьалюминиевая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формолвакцина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против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эмкара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иммунитет сохраняется в течение 6...7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месяцев)</a:t>
            </a:r>
          </a:p>
        </p:txBody>
      </p:sp>
    </p:spTree>
    <p:extLst>
      <p:ext uri="{BB962C8B-B14F-4D97-AF65-F5344CB8AC3E}">
        <p14:creationId xmlns:p14="http://schemas.microsoft.com/office/powerpoint/2010/main" xmlns="" val="1160806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newtech.adamant-studio.ru/sites/default/files/v-na_protiv_korbunkul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0"/>
            <a:ext cx="4320480" cy="54452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0" y="2690336"/>
            <a:ext cx="91440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b="1" i="1" cap="all" dirty="0" smtClean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 smtClean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 smtClean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 smtClean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 smtClean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b="1" i="1" cap="all" dirty="0" smtClean="0">
              <a:solidFill>
                <a:srgbClr val="003399"/>
              </a:solidFill>
            </a:endParaRPr>
          </a:p>
          <a:p>
            <a:pPr algn="ctr">
              <a:defRPr/>
            </a:pPr>
            <a:r>
              <a:rPr lang="ru-RU" sz="2000" b="1" i="1" cap="all" dirty="0" err="1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Формолвакцина</a:t>
            </a:r>
            <a:r>
              <a:rPr lang="ru-RU" sz="2000" b="1" i="1" cap="all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i="1" cap="all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против эмфизематозного карбункула крупного рогатого скота и овец концентрированная гидроокисьалюминиевая</a:t>
            </a:r>
            <a:endParaRPr lang="ru-RU" sz="2000" i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9533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090172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живая вакцина (иммунитет продолжительностью до 1 года и более). 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Используется также ассоциированная живая вакцина против сибирской язвы и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эмкара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9270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Возбудитель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болезни. 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Возбудитель </a:t>
            </a:r>
            <a:r>
              <a:rPr lang="ru-RU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эмкара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Clostridium </a:t>
            </a: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chauvoei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Это прямые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слегка изогнутые, с закругленными концами 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палочки.</a:t>
            </a:r>
          </a:p>
          <a:p>
            <a:pPr algn="ctr"/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молодых культурах грамположительные. </a:t>
            </a:r>
          </a:p>
        </p:txBody>
      </p:sp>
    </p:spTree>
    <p:extLst>
      <p:ext uri="{BB962C8B-B14F-4D97-AF65-F5344CB8AC3E}">
        <p14:creationId xmlns:p14="http://schemas.microsoft.com/office/powerpoint/2010/main" xmlns="" val="29447527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allpaper.free-photograph.net/img/ru/1024x600/jpeg/yun_70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907107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Профилактика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/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Комплекс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ветеринарно-санитарных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мероприятий: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Всех вновь поступивших в хозяйство животных выдерживают в профилактическом карантине.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Основным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мероприятием в профилактике болезни является активная иммунизация всего восприимчивого поголовья, находящегося в неблагополучных местностях.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68725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ia56.ru/uploads/posts/820x460_tr/1752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3999" cy="50949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-1" y="3105835"/>
            <a:ext cx="914399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400" b="1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ru-RU" sz="2400" b="1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ктивная </a:t>
            </a:r>
            <a:r>
              <a:rPr lang="ru-RU" sz="2400" b="1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иммунизация всего восприимчивого поголовья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2645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090172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Ежегодно проводят однократную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двукратную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(в зависимости от пастбищного периода и применяемой вакцины) профилактическую вакцинацию животных в возрасте от 3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месяцев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4 лет.</a:t>
            </a:r>
          </a:p>
        </p:txBody>
      </p:sp>
    </p:spTree>
    <p:extLst>
      <p:ext uri="{BB962C8B-B14F-4D97-AF65-F5344CB8AC3E}">
        <p14:creationId xmlns:p14="http://schemas.microsoft.com/office/powerpoint/2010/main" xmlns="" val="17899863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Лечение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Поскольку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течение болезни, как правило, острое, лечение животных не всегда осуществимо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начале болезни эффективны антибиотики: хлортетрациклин,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дибиомицин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ампициллин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бициллин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99924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4384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толщу воспалительного отека и вокруг него целесообразно инъецировать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 2%-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пероксида водорода,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...5%-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карболовой кислоты,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...5%-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лизола или фенола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0,1%-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калия перманганата. </a:t>
            </a:r>
          </a:p>
        </p:txBody>
      </p:sp>
    </p:spTree>
    <p:extLst>
      <p:ext uri="{BB962C8B-B14F-4D97-AF65-F5344CB8AC3E}">
        <p14:creationId xmlns:p14="http://schemas.microsoft.com/office/powerpoint/2010/main" xmlns="" val="33068855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521059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Применяют симптоматическое лечение. 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Целесообразность хирургической обработки сомнительна.</a:t>
            </a:r>
          </a:p>
        </p:txBody>
      </p:sp>
    </p:spTree>
    <p:extLst>
      <p:ext uri="{BB962C8B-B14F-4D97-AF65-F5344CB8AC3E}">
        <p14:creationId xmlns:p14="http://schemas.microsoft.com/office/powerpoint/2010/main" xmlns="" val="9574546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ev-ad.srv43.ru/userfiles/picoriginal/img-20130805135848-9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947580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Меры борьбы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r>
              <a:rPr lang="ru-RU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случае возникновения болезни хозяйство (ферму) объявляют неблагополучным по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эмкару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накладывают карантин.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условиям карантина запрещают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вывоз и вывод, а также ввоз в карантинную зону крупного рогатого скота и овец и перегон их через карантинную территорию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продажу, обмен и внутрихозяйственную перегруппировку крупного рогатого скота и овец;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вывоз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сена и других кормов, собранных на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карантинированной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территории.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43872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090172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очаге инфекции всех восприимчивых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болезни животных подвергают клиническому осмотру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термометрии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734933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nsau.edu.ru/images/vetfac/images/ebooks/microbiology/stu/micro/pict/anaerob7_l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3440827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8847"/>
            <a:ext cx="9144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Подозреваемых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заболевании, животных изолируют и лечат, а остальных прививают независимо от сроков предыдущей вакцинации. </a:t>
            </a: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случае падежа трупы сжигают или помещают в биотермическую яму.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Убой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мясо больного и подозрительного по заболеванию скота запрещается. </a:t>
            </a: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60026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090172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Животных, переболевших эмфизематозным карбункулом,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разрешается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убивать на мясо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ранее чем через 30 дней со дня исчезновения клинических признаков болезни (хромота, отеки, крепитация). </a:t>
            </a:r>
          </a:p>
        </p:txBody>
      </p:sp>
    </p:spTree>
    <p:extLst>
      <p:ext uri="{BB962C8B-B14F-4D97-AF65-F5344CB8AC3E}">
        <p14:creationId xmlns:p14="http://schemas.microsoft.com/office/powerpoint/2010/main" xmlns="" val="18629688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97511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Молоко от иммунизированных коров используют без ограничений. 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Навоз,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подстилку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остатки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корма,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загрязненные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выделениями больных животных, перед удалением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увлажняют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ным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горячим раствором гидроксида натрия,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затем сжигают.</a:t>
            </a:r>
          </a:p>
        </p:txBody>
      </p:sp>
    </p:spTree>
    <p:extLst>
      <p:ext uri="{BB962C8B-B14F-4D97-AF65-F5344CB8AC3E}">
        <p14:creationId xmlns:p14="http://schemas.microsoft.com/office/powerpoint/2010/main" xmlns="" val="39029446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дезинфекции загрязненных возбудителем поверхностей применяют: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горячий раствор гидроксида натрия;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формальдегида;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растворы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хлористых препаратов с содержанием 5 % активного хлора;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однохлористого йода;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27208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521059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пероксида водорода с добавлением 0,2 % ОП-10;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глутарового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альдегида.</a:t>
            </a:r>
          </a:p>
        </p:txBody>
      </p:sp>
    </p:spTree>
    <p:extLst>
      <p:ext uri="{BB962C8B-B14F-4D97-AF65-F5344CB8AC3E}">
        <p14:creationId xmlns:p14="http://schemas.microsoft.com/office/powerpoint/2010/main" xmlns="" val="20342432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82067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Почву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месте падежа, вынужденного убоя или вскрытия трупа животного,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павшего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эмфизематозного карбункула, обжигают,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затем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орошают раствором хлорной извести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расчета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л/м2.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33872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59285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Почву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перекапывают на глубину 25 см,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перемешивая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сухой хлорной известью, содержащей не менее 25 % активного хлора, из расчета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части почвы 1 часть хлорной извести.</a:t>
            </a: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После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этого почву увлажняют водой.</a:t>
            </a:r>
          </a:p>
        </p:txBody>
      </p:sp>
    </p:spTree>
    <p:extLst>
      <p:ext uri="{BB962C8B-B14F-4D97-AF65-F5344CB8AC3E}">
        <p14:creationId xmlns:p14="http://schemas.microsoft.com/office/powerpoint/2010/main" xmlns="" val="11377010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74729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Хозяйство (ферму) объявляют благополучным и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карантин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снимают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через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дней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после выздоровления или падежа последнего больного животного и проведения заключительной дезинфекции.</a:t>
            </a:r>
          </a:p>
        </p:txBody>
      </p:sp>
    </p:spTree>
    <p:extLst>
      <p:ext uri="{BB962C8B-B14F-4D97-AF65-F5344CB8AC3E}">
        <p14:creationId xmlns:p14="http://schemas.microsoft.com/office/powerpoint/2010/main" xmlns="" val="10461293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28836"/>
            <a:ext cx="9144000" cy="1200329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ru-RU" sz="36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36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БЛАГОДАРЮ ЗА ВНИМАНИЕ!</a:t>
            </a:r>
            <a:endParaRPr lang="ru-RU" sz="36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8647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Споры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возбудителя очень устойчивы: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несколько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лет сохраняют жизнеспособность в почве,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гниющих мышцах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навозе — до 6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месяцев, 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дне водоемов — свыше 10 лет,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солонине — более 2 лет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споры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теряют жизнеспособность при нагревании до 100...105°С за 2... 12 мин, прямые солнечные лучи убивают их за 24 ч.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соответствующих условиях в почве возбудитель может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вегетировать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размножаться.</a:t>
            </a:r>
          </a:p>
        </p:txBody>
      </p:sp>
    </p:spTree>
    <p:extLst>
      <p:ext uri="{BB962C8B-B14F-4D97-AF65-F5344CB8AC3E}">
        <p14:creationId xmlns:p14="http://schemas.microsoft.com/office/powerpoint/2010/main" xmlns="" val="4168601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Наиболее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эффективными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дезинфектантами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являются: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3...4%-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формальдегида,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%-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ный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раствор гидроксида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натрия.</a:t>
            </a:r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5432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Эпизоотология. 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эмкару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восприимчив крупный рогатый скот, в том числе буйволы.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овец возбудитель </a:t>
            </a:r>
            <a:r>
              <a:rPr lang="ru-RU" sz="2800" b="1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эмкара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самостоятельного значения не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имеет.</a:t>
            </a:r>
          </a:p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Болеет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скот любого возраста, но наиболее чувствителен молодняк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месяцев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3...4 лет.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700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ИВИ-больные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животные,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факторы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передачи 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—почва,</a:t>
            </a: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корма,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пастбища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вода стоялых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водоемов. </a:t>
            </a:r>
          </a:p>
        </p:txBody>
      </p:sp>
    </p:spTree>
    <p:extLst>
      <p:ext uri="{BB962C8B-B14F-4D97-AF65-F5344CB8AC3E}">
        <p14:creationId xmlns:p14="http://schemas.microsoft.com/office/powerpoint/2010/main" xmlns="" val="2844954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Отмечается летне-осенняя </a:t>
            </a:r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сезонность</a:t>
            </a:r>
            <a:r>
              <a:rPr lang="ru-RU" sz="28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Заражение происходит при проникновении возбудителя в желудочно-кишечный тракт вместе с кормом или водой.</a:t>
            </a:r>
          </a:p>
        </p:txBody>
      </p:sp>
    </p:spTree>
    <p:extLst>
      <p:ext uri="{BB962C8B-B14F-4D97-AF65-F5344CB8AC3E}">
        <p14:creationId xmlns:p14="http://schemas.microsoft.com/office/powerpoint/2010/main" xmlns="" val="17081316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1353</Words>
  <Application>Microsoft Office PowerPoint</Application>
  <PresentationFormat>Экран (4:3)</PresentationFormat>
  <Paragraphs>325</Paragraphs>
  <Slides>48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4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</cp:lastModifiedBy>
  <cp:revision>51</cp:revision>
  <dcterms:created xsi:type="dcterms:W3CDTF">2015-10-07T08:12:47Z</dcterms:created>
  <dcterms:modified xsi:type="dcterms:W3CDTF">2019-10-10T09:53:34Z</dcterms:modified>
</cp:coreProperties>
</file>